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9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Lato Black" panose="020B0604020202020204" charset="0"/>
      <p:bold r:id="rId14"/>
      <p:bold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1616"/>
    <a:srgbClr val="B56969"/>
    <a:srgbClr val="A84E4E"/>
    <a:srgbClr val="E6E6E6"/>
    <a:srgbClr val="004D40"/>
    <a:srgbClr val="874A4C"/>
    <a:srgbClr val="263238"/>
    <a:srgbClr val="EEEBE9"/>
    <a:srgbClr val="EA4C89"/>
    <a:srgbClr val="FFF5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82" autoAdjust="0"/>
    <p:restoredTop sz="74266" autoAdjust="0"/>
  </p:normalViewPr>
  <p:slideViewPr>
    <p:cSldViewPr snapToGrid="0" showGuides="1">
      <p:cViewPr>
        <p:scale>
          <a:sx n="25" d="100"/>
          <a:sy n="25" d="100"/>
        </p:scale>
        <p:origin x="1212" y="-1452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m 37">
            <a:extLst>
              <a:ext uri="{FF2B5EF4-FFF2-40B4-BE49-F238E27FC236}">
                <a16:creationId xmlns:a16="http://schemas.microsoft.com/office/drawing/2014/main" id="{03A1ECA3-5719-46CF-869F-D5D03F7F8F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1843" y="-447138"/>
            <a:ext cx="33864048" cy="3350468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40306752" y="0"/>
            <a:ext cx="915326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95125" y="-586286"/>
            <a:ext cx="25976634" cy="13054260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pt-BR" sz="139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 Black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Aprendizagem automática</a:t>
            </a:r>
            <a:br>
              <a:rPr lang="pt-BR" sz="139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pt-BR" sz="139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acelerada com </a:t>
            </a:r>
            <a:r>
              <a:rPr lang="pt-BR" sz="139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 Black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GPUs</a:t>
            </a:r>
            <a:r>
              <a:rPr lang="pt-BR" sz="139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para um melhor mapeamento de </a:t>
            </a:r>
            <a:r>
              <a:rPr lang="pt-BR" sz="139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 Black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estruturas feitas pelo homem.</a:t>
            </a:r>
            <a:br>
              <a:rPr lang="pt-BR" sz="13900" dirty="0">
                <a:ln w="12700">
                  <a:solidFill>
                    <a:srgbClr val="E6E6E6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13900" dirty="0">
                <a:ln w="12700">
                  <a:solidFill>
                    <a:srgbClr val="E6E6E6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US" sz="13900" dirty="0">
              <a:ln w="12700">
                <a:solidFill>
                  <a:srgbClr val="E6E6E6"/>
                </a:solidFill>
              </a:ln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0739698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87854" y="5508765"/>
            <a:ext cx="9563989" cy="19968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INTRO: 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O </a:t>
            </a:r>
            <a:r>
              <a:rPr lang="pt-PT" sz="3600" b="1" dirty="0">
                <a:latin typeface="Lato" panose="020F0502020204030203" pitchFamily="34" charset="0"/>
                <a:cs typeface="Arial" panose="020B0604020202020204" pitchFamily="34" charset="0"/>
              </a:rPr>
              <a:t>porquê</a:t>
            </a: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?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pt-BR" sz="3600" dirty="0">
                <a:latin typeface="Lato" panose="020F0502020204030203" pitchFamily="34" charset="0"/>
                <a:cs typeface="Arial" panose="020B0604020202020204" pitchFamily="34" charset="0"/>
              </a:rPr>
              <a:t>Cartas que mapeam </a:t>
            </a:r>
            <a:r>
              <a:rPr lang="pt-BR" sz="3600" b="1" dirty="0">
                <a:latin typeface="Lato" panose="020F0502020204030203" pitchFamily="34" charset="0"/>
                <a:cs typeface="Arial" panose="020B0604020202020204" pitchFamily="34" charset="0"/>
              </a:rPr>
              <a:t>estruturas permanentes</a:t>
            </a:r>
            <a:r>
              <a:rPr lang="pt-BR" sz="3600" dirty="0">
                <a:latin typeface="Lato" panose="020F0502020204030203" pitchFamily="34" charset="0"/>
                <a:cs typeface="Arial" panose="020B0604020202020204" pitchFamily="34" charset="0"/>
              </a:rPr>
              <a:t> são de grande importância para a análise do crescimento urbano, criação de máscaras, delimitação das faixas de gestão de combustível, entre outras aplicações.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latin typeface="Lato" panose="020F0502020204030203" pitchFamily="34" charset="0"/>
                <a:cs typeface="Arial" panose="020B0604020202020204" pitchFamily="34" charset="0"/>
              </a:rPr>
              <a:t>Principais </a:t>
            </a:r>
            <a:r>
              <a:rPr lang="pt-BR" sz="3600" b="1" dirty="0">
                <a:latin typeface="Lato" panose="020F0502020204030203" pitchFamily="34" charset="0"/>
                <a:cs typeface="Arial" panose="020B0604020202020204" pitchFamily="34" charset="0"/>
              </a:rPr>
              <a:t>problemas</a:t>
            </a:r>
            <a:r>
              <a:rPr lang="pt-BR" sz="3600" dirty="0">
                <a:latin typeface="Lato" panose="020F0502020204030203" pitchFamily="34" charset="0"/>
                <a:cs typeface="Arial" panose="020B0604020202020204" pitchFamily="34" charset="0"/>
              </a:rPr>
              <a:t> das cartas existentes: </a:t>
            </a:r>
          </a:p>
          <a:p>
            <a:pPr marL="1028700" lvl="1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latin typeface="Lato" panose="020F0502020204030203" pitchFamily="34" charset="0"/>
                <a:cs typeface="Arial" panose="020B0604020202020204" pitchFamily="34" charset="0"/>
              </a:rPr>
              <a:t>Resolução espacial não adequada</a:t>
            </a:r>
          </a:p>
          <a:p>
            <a:pPr marL="1028700" lvl="1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latin typeface="Lato" panose="020F0502020204030203" pitchFamily="34" charset="0"/>
                <a:cs typeface="Arial" panose="020B0604020202020204" pitchFamily="34" charset="0"/>
              </a:rPr>
              <a:t>Baixa frequência de atualização</a:t>
            </a:r>
          </a:p>
          <a:p>
            <a:pPr marL="1028700" lvl="1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latin typeface="Lato" panose="020F0502020204030203" pitchFamily="34" charset="0"/>
                <a:cs typeface="Arial" panose="020B0604020202020204" pitchFamily="34" charset="0"/>
              </a:rPr>
              <a:t>Custo elevado de geração.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pt-BR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solidFill>
                <a:srgbClr val="8C1616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MÉTODO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latin typeface="Lato" panose="020B0604020202020204" charset="0"/>
                <a:cs typeface="Arial" panose="020B0604020202020204" pitchFamily="34" charset="0"/>
              </a:rPr>
              <a:t>Solução: Utilizar dados com </a:t>
            </a:r>
            <a:r>
              <a:rPr lang="pt-BR" sz="3600" b="1" dirty="0">
                <a:latin typeface="Lato" panose="020B0604020202020204" charset="0"/>
                <a:cs typeface="Arial" panose="020B0604020202020204" pitchFamily="34" charset="0"/>
              </a:rPr>
              <a:t>alta frequência de geração </a:t>
            </a:r>
            <a:r>
              <a:rPr lang="pt-BR" sz="3600" dirty="0">
                <a:latin typeface="Lato" panose="020B0604020202020204" charset="0"/>
                <a:cs typeface="Arial" panose="020B0604020202020204" pitchFamily="34" charset="0"/>
              </a:rPr>
              <a:t>e</a:t>
            </a:r>
            <a:r>
              <a:rPr lang="pt-BR" sz="3600" b="1" dirty="0">
                <a:latin typeface="Lato" panose="020B0604020202020204" charset="0"/>
                <a:cs typeface="Arial" panose="020B0604020202020204" pitchFamily="34" charset="0"/>
              </a:rPr>
              <a:t> alta resolução</a:t>
            </a:r>
            <a:r>
              <a:rPr lang="pt-BR" sz="3600" dirty="0">
                <a:latin typeface="Lato" panose="020B0604020202020204" charset="0"/>
                <a:cs typeface="Arial" panose="020B0604020202020204" pitchFamily="34" charset="0"/>
              </a:rPr>
              <a:t> em conjunto com aprendizagem automática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600" dirty="0">
                <a:latin typeface="Lato" panose="020B0604020202020204" charset="0"/>
                <a:cs typeface="Arial" panose="020B0604020202020204" pitchFamily="34" charset="0"/>
              </a:rPr>
              <a:t>Combinar séries temporais provenientes das contelações </a:t>
            </a:r>
            <a:r>
              <a:rPr lang="pt-BR" sz="3600" b="1" dirty="0">
                <a:latin typeface="Lato" panose="020B0604020202020204" charset="0"/>
                <a:cs typeface="Arial" panose="020B0604020202020204" pitchFamily="34" charset="0"/>
              </a:rPr>
              <a:t>Sentinel-1</a:t>
            </a:r>
            <a:r>
              <a:rPr lang="pt-BR" sz="3600" dirty="0">
                <a:latin typeface="Lato" panose="020B0604020202020204" charset="0"/>
                <a:cs typeface="Arial" panose="020B0604020202020204" pitchFamily="34" charset="0"/>
              </a:rPr>
              <a:t> e </a:t>
            </a:r>
            <a:r>
              <a:rPr lang="pt-BR" sz="3600" b="1" dirty="0">
                <a:latin typeface="Lato" panose="020B0604020202020204" charset="0"/>
                <a:cs typeface="Arial" panose="020B0604020202020204" pitchFamily="34" charset="0"/>
              </a:rPr>
              <a:t>Sentinel-2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600" b="1" dirty="0">
                <a:latin typeface="Lato" panose="020B0604020202020204" charset="0"/>
                <a:cs typeface="Arial" panose="020B0604020202020204" pitchFamily="34" charset="0"/>
              </a:rPr>
              <a:t>Calcular estatisticas temporais </a:t>
            </a:r>
            <a:r>
              <a:rPr lang="pt-BR" sz="3600" dirty="0">
                <a:latin typeface="Lato" panose="020B0604020202020204" charset="0"/>
                <a:cs typeface="Arial" panose="020B0604020202020204" pitchFamily="34" charset="0"/>
              </a:rPr>
              <a:t>e treinar o melhor algoritmo</a:t>
            </a:r>
          </a:p>
          <a:p>
            <a:pPr>
              <a:lnSpc>
                <a:spcPct val="120000"/>
              </a:lnSpc>
            </a:pPr>
            <a:endParaRPr lang="en-US" sz="3600" dirty="0">
              <a:solidFill>
                <a:srgbClr val="8C1616"/>
              </a:solidFill>
              <a:latin typeface="Lato" panose="020B060402020202020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pt-PT" sz="3600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pt-PT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Resultados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50336715" y="568951"/>
            <a:ext cx="7662037" cy="9879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54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Delete this and replace it with your…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Extra Graphs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Extra Correlation tables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Extra Figures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Extra nuance that you’re worried about leaving out.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Keep it messy!</a:t>
            </a: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 This section is just for you.</a:t>
            </a: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7885228" y="29065619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13677789" y="31260648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QR </a:t>
            </a:r>
            <a:r>
              <a:rPr lang="pt-PT" sz="4800" dirty="0" err="1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code</a:t>
            </a:r>
            <a:r>
              <a:rPr lang="pt-PT" sz="4800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 </a:t>
            </a:r>
            <a:r>
              <a:rPr lang="pt-PT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para acesso</a:t>
            </a:r>
          </a:p>
          <a:p>
            <a:r>
              <a:rPr lang="pt-PT" sz="4800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ao</a:t>
            </a:r>
            <a:r>
              <a:rPr lang="pt-PT" sz="4800" b="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artigo completo</a:t>
            </a:r>
            <a:endParaRPr lang="pt-PT" sz="4800" b="1" dirty="0">
              <a:solidFill>
                <a:srgbClr val="80DEEA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7" name="Graphic 18">
            <a:extLst>
              <a:ext uri="{FF2B5EF4-FFF2-40B4-BE49-F238E27FC236}">
                <a16:creationId xmlns:a16="http://schemas.microsoft.com/office/drawing/2014/main" id="{C1210836-80D5-470E-883D-041B85957069}"/>
              </a:ext>
            </a:extLst>
          </p:cNvPr>
          <p:cNvSpPr/>
          <p:nvPr/>
        </p:nvSpPr>
        <p:spPr>
          <a:xfrm>
            <a:off x="587854" y="4674431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BA4CF46-E210-4322-91D1-2A41779F64E4}"/>
              </a:ext>
            </a:extLst>
          </p:cNvPr>
          <p:cNvSpPr/>
          <p:nvPr/>
        </p:nvSpPr>
        <p:spPr>
          <a:xfrm>
            <a:off x="1021436" y="4369994"/>
            <a:ext cx="7159204" cy="8218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pt-PT" sz="44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Apresentação:</a:t>
            </a:r>
            <a:r>
              <a:rPr lang="pt-PT" sz="4400" b="1" dirty="0">
                <a:latin typeface="Lato Black" panose="020F0A02020204030203" pitchFamily="34" charset="0"/>
                <a:cs typeface="Arial" panose="020B0604020202020204" pitchFamily="34" charset="0"/>
              </a:rPr>
              <a:t> André </a:t>
            </a:r>
            <a:r>
              <a:rPr lang="pt-PT" sz="4400" dirty="0">
                <a:latin typeface="Lato" panose="020B0604020202020204" charset="0"/>
                <a:cs typeface="Arial" panose="020B0604020202020204" pitchFamily="34" charset="0"/>
              </a:rPr>
              <a:t>Neves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155C6-7E35-4156-B9B3-271571AF60CC}"/>
              </a:ext>
            </a:extLst>
          </p:cNvPr>
          <p:cNvSpPr txBox="1"/>
          <p:nvPr/>
        </p:nvSpPr>
        <p:spPr>
          <a:xfrm>
            <a:off x="1021436" y="684860"/>
            <a:ext cx="76620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i="1" dirty="0">
                <a:latin typeface="Lato" panose="020F0502020204030203" pitchFamily="34" charset="0"/>
                <a:cs typeface="Lato" panose="020F0502020204030203" pitchFamily="34" charset="0"/>
              </a:rPr>
              <a:t>Deteção de estruturas permanentes a partir de dados de séries temporais Sentinel 1 e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41667243" y="25050702"/>
            <a:ext cx="751732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André Neves,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Carlos V.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Damásio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,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João M. Pires,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Fernando </a:t>
            </a:r>
            <a:r>
              <a:rPr lang="en-US" sz="4400" dirty="0" err="1">
                <a:latin typeface="Lato" panose="020F0502020204030203" pitchFamily="34" charset="0"/>
                <a:cs typeface="Lato" panose="020F0502020204030203" pitchFamily="34" charset="0"/>
              </a:rPr>
              <a:t>Birra</a:t>
            </a:r>
            <a:endParaRPr lang="en-US" sz="4400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440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Graphic 18">
            <a:extLst>
              <a:ext uri="{FF2B5EF4-FFF2-40B4-BE49-F238E27FC236}">
                <a16:creationId xmlns:a16="http://schemas.microsoft.com/office/drawing/2014/main" id="{1B355378-8069-4F41-9F33-76FF52B1D680}"/>
              </a:ext>
            </a:extLst>
          </p:cNvPr>
          <p:cNvSpPr/>
          <p:nvPr/>
        </p:nvSpPr>
        <p:spPr>
          <a:xfrm>
            <a:off x="41211581" y="25309582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7ACFC994-D559-4DF7-BA26-553DE4207E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2280" y="28201082"/>
            <a:ext cx="6534535" cy="1339489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90FD13F-7B87-4386-A875-5AE306131F4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4453" y="29872879"/>
            <a:ext cx="4528123" cy="136666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275D977-997B-4D7E-B9E1-FB8CCDDDDC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2280" y="31420375"/>
            <a:ext cx="4837186" cy="1301499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9D1A006A-6893-4273-82B5-C79BB10162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294539" y="25817606"/>
            <a:ext cx="5421942" cy="5421942"/>
          </a:xfrm>
          <a:prstGeom prst="rect">
            <a:avLst/>
          </a:prstGeom>
        </p:spPr>
      </p:pic>
      <p:grpSp>
        <p:nvGrpSpPr>
          <p:cNvPr id="39" name="Agrupar 38">
            <a:extLst>
              <a:ext uri="{FF2B5EF4-FFF2-40B4-BE49-F238E27FC236}">
                <a16:creationId xmlns:a16="http://schemas.microsoft.com/office/drawing/2014/main" id="{F5A633B2-A8A0-4AAA-AE56-05B9DA0C5FB9}"/>
              </a:ext>
            </a:extLst>
          </p:cNvPr>
          <p:cNvGrpSpPr/>
          <p:nvPr/>
        </p:nvGrpSpPr>
        <p:grpSpPr>
          <a:xfrm>
            <a:off x="2236589" y="19756558"/>
            <a:ext cx="5781048" cy="3991905"/>
            <a:chOff x="1349924" y="18263843"/>
            <a:chExt cx="7563712" cy="4679183"/>
          </a:xfrm>
        </p:grpSpPr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080A8C85-6D2A-43B7-96C0-4B83A4707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9924" y="18263843"/>
              <a:ext cx="3927654" cy="1511377"/>
            </a:xfrm>
            <a:prstGeom prst="rect">
              <a:avLst/>
            </a:prstGeom>
          </p:spPr>
        </p:pic>
        <p:pic>
          <p:nvPicPr>
            <p:cNvPr id="28" name="Imagem 27">
              <a:extLst>
                <a:ext uri="{FF2B5EF4-FFF2-40B4-BE49-F238E27FC236}">
                  <a16:creationId xmlns:a16="http://schemas.microsoft.com/office/drawing/2014/main" id="{978D9D92-C805-42A9-8835-BEF24765F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1399" y="20110789"/>
              <a:ext cx="2832237" cy="2832237"/>
            </a:xfrm>
            <a:prstGeom prst="rect">
              <a:avLst/>
            </a:prstGeom>
          </p:spPr>
        </p:pic>
        <p:sp>
          <p:nvSpPr>
            <p:cNvPr id="29" name="Cruzada 28">
              <a:extLst>
                <a:ext uri="{FF2B5EF4-FFF2-40B4-BE49-F238E27FC236}">
                  <a16:creationId xmlns:a16="http://schemas.microsoft.com/office/drawing/2014/main" id="{C913CF15-7007-4AD5-8E1A-26E05AA7C2A9}"/>
                </a:ext>
              </a:extLst>
            </p:cNvPr>
            <p:cNvSpPr/>
            <p:nvPr/>
          </p:nvSpPr>
          <p:spPr>
            <a:xfrm>
              <a:off x="4930677" y="20003404"/>
              <a:ext cx="1224136" cy="1158335"/>
            </a:xfrm>
            <a:prstGeom prst="plus">
              <a:avLst>
                <a:gd name="adj" fmla="val 40788"/>
              </a:avLst>
            </a:prstGeom>
            <a:blipFill rotWithShape="1">
              <a:blip r:embed="rId11"/>
              <a:srcRect/>
              <a:tile tx="0" ty="0" sx="100000" sy="100000" flip="none" algn="tl"/>
            </a:blipFill>
            <a:ln w="25400" cap="flat">
              <a:noFill/>
              <a:miter lim="400000"/>
            </a:ln>
            <a:effectLst>
              <a:outerShdw blurRad="76200" dist="508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18268" tIns="118268" rIns="118268" bIns="118268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10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</p:grpSp>
      <p:pic>
        <p:nvPicPr>
          <p:cNvPr id="36" name="Imagem 35">
            <a:extLst>
              <a:ext uri="{FF2B5EF4-FFF2-40B4-BE49-F238E27FC236}">
                <a16:creationId xmlns:a16="http://schemas.microsoft.com/office/drawing/2014/main" id="{7BB005B9-1AF9-47E5-BEA7-00780FA1DA2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25" y="25254774"/>
            <a:ext cx="9821987" cy="7366490"/>
          </a:xfrm>
          <a:prstGeom prst="rect">
            <a:avLst/>
          </a:prstGeom>
        </p:spPr>
      </p:pic>
      <p:sp>
        <p:nvSpPr>
          <p:cNvPr id="42" name="Shape 106">
            <a:extLst>
              <a:ext uri="{FF2B5EF4-FFF2-40B4-BE49-F238E27FC236}">
                <a16:creationId xmlns:a16="http://schemas.microsoft.com/office/drawing/2014/main" id="{D59C637A-1C41-4E40-A1C1-0D5A9CB92AA0}"/>
              </a:ext>
            </a:extLst>
          </p:cNvPr>
          <p:cNvSpPr/>
          <p:nvPr/>
        </p:nvSpPr>
        <p:spPr>
          <a:xfrm>
            <a:off x="2756962" y="15611861"/>
            <a:ext cx="10116942" cy="100081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 defTabSz="457200">
              <a:spcBef>
                <a:spcPts val="1200"/>
              </a:spcBef>
              <a:defRPr sz="5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 b="0"/>
            </a:pPr>
            <a:endParaRPr lang="pt-PT" sz="5400" b="1" dirty="0">
              <a:solidFill>
                <a:schemeClr val="bg1"/>
              </a:solidFill>
            </a:endParaRPr>
          </a:p>
        </p:txBody>
      </p:sp>
      <p:sp>
        <p:nvSpPr>
          <p:cNvPr id="50" name="Seta: Para a Direita 49">
            <a:extLst>
              <a:ext uri="{FF2B5EF4-FFF2-40B4-BE49-F238E27FC236}">
                <a16:creationId xmlns:a16="http://schemas.microsoft.com/office/drawing/2014/main" id="{48B53AE1-4190-47A7-A713-D46B6E2EF9BA}"/>
              </a:ext>
            </a:extLst>
          </p:cNvPr>
          <p:cNvSpPr/>
          <p:nvPr/>
        </p:nvSpPr>
        <p:spPr>
          <a:xfrm>
            <a:off x="55085114" y="14209106"/>
            <a:ext cx="731433" cy="496326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25400" cap="flat">
            <a:noFill/>
            <a:miter lim="400000"/>
          </a:ln>
          <a:effectLst>
            <a:outerShdw blurRad="76200" dist="508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18268" tIns="118268" rIns="118268" bIns="118268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10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2" name="Shape 106">
            <a:extLst>
              <a:ext uri="{FF2B5EF4-FFF2-40B4-BE49-F238E27FC236}">
                <a16:creationId xmlns:a16="http://schemas.microsoft.com/office/drawing/2014/main" id="{085F4A6F-9983-4F61-8DD4-180FC5F8E264}"/>
              </a:ext>
            </a:extLst>
          </p:cNvPr>
          <p:cNvSpPr/>
          <p:nvPr/>
        </p:nvSpPr>
        <p:spPr>
          <a:xfrm>
            <a:off x="51410772" y="17593186"/>
            <a:ext cx="1322887" cy="884017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55000" lnSpcReduction="20000"/>
          </a:bodyPr>
          <a:lstStyle>
            <a:lvl1pPr algn="l" defTabSz="457200">
              <a:spcBef>
                <a:spcPts val="1200"/>
              </a:spcBef>
              <a:defRPr sz="5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sz="10700" dirty="0">
                <a:solidFill>
                  <a:srgbClr val="92D050"/>
                </a:solidFill>
              </a:rPr>
              <a:t>✔</a:t>
            </a:r>
          </a:p>
        </p:txBody>
      </p:sp>
      <p:sp>
        <p:nvSpPr>
          <p:cNvPr id="54" name="Seta: Para a Direita 53">
            <a:extLst>
              <a:ext uri="{FF2B5EF4-FFF2-40B4-BE49-F238E27FC236}">
                <a16:creationId xmlns:a16="http://schemas.microsoft.com/office/drawing/2014/main" id="{EBEB380D-8CED-4851-81AE-0C0BCEDFBF27}"/>
              </a:ext>
            </a:extLst>
          </p:cNvPr>
          <p:cNvSpPr/>
          <p:nvPr/>
        </p:nvSpPr>
        <p:spPr>
          <a:xfrm rot="5400000">
            <a:off x="54861705" y="16870480"/>
            <a:ext cx="681925" cy="496326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25400" cap="flat">
            <a:noFill/>
            <a:miter lim="400000"/>
          </a:ln>
          <a:effectLst>
            <a:outerShdw blurRad="76200" dist="508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18268" tIns="118268" rIns="118268" bIns="118268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10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305</Words>
  <Application>Microsoft Office PowerPoint</Application>
  <PresentationFormat>Personalizados</PresentationFormat>
  <Paragraphs>47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Lato</vt:lpstr>
      <vt:lpstr>Calibri Light</vt:lpstr>
      <vt:lpstr>Lato Black</vt:lpstr>
      <vt:lpstr>Office Theme</vt:lpstr>
      <vt:lpstr>Aprendizagem automática acelerada com GPUs para um melhor mapeamento de estruturas feitas pelo homem.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 </dc:title>
  <dc:creator>Morrison, Mike</dc:creator>
  <cp:lastModifiedBy>Andre Miguel Neves</cp:lastModifiedBy>
  <cp:revision>35</cp:revision>
  <dcterms:created xsi:type="dcterms:W3CDTF">2019-07-02T13:39:34Z</dcterms:created>
  <dcterms:modified xsi:type="dcterms:W3CDTF">2019-08-29T16:54:45Z</dcterms:modified>
</cp:coreProperties>
</file>